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82" r:id="rId4"/>
    <p:sldId id="284" r:id="rId5"/>
    <p:sldId id="313" r:id="rId6"/>
    <p:sldId id="31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83" userDrawn="1">
          <p15:clr>
            <a:srgbClr val="A4A3A4"/>
          </p15:clr>
        </p15:guide>
        <p15:guide id="2" pos="1504" userDrawn="1">
          <p15:clr>
            <a:srgbClr val="A4A3A4"/>
          </p15:clr>
        </p15:guide>
        <p15:guide id="3" pos="1640" userDrawn="1">
          <p15:clr>
            <a:srgbClr val="A4A3A4"/>
          </p15:clr>
        </p15:guide>
        <p15:guide id="6" pos="2751" userDrawn="1">
          <p15:clr>
            <a:srgbClr val="A4A3A4"/>
          </p15:clr>
        </p15:guide>
        <p15:guide id="7" pos="2638" userDrawn="1">
          <p15:clr>
            <a:srgbClr val="A4A3A4"/>
          </p15:clr>
        </p15:guide>
        <p15:guide id="8" pos="7197" userDrawn="1">
          <p15:clr>
            <a:srgbClr val="A4A3A4"/>
          </p15:clr>
        </p15:guide>
        <p15:guide id="9" pos="6176" userDrawn="1">
          <p15:clr>
            <a:srgbClr val="A4A3A4"/>
          </p15:clr>
        </p15:guide>
        <p15:guide id="10" pos="6063" userDrawn="1">
          <p15:clr>
            <a:srgbClr val="A4A3A4"/>
          </p15:clr>
        </p15:guide>
        <p15:guide id="12" pos="5042" userDrawn="1">
          <p15:clr>
            <a:srgbClr val="A4A3A4"/>
          </p15:clr>
        </p15:guide>
        <p15:guide id="13" orient="horz" pos="482" userDrawn="1">
          <p15:clr>
            <a:srgbClr val="A4A3A4"/>
          </p15:clr>
        </p15:guide>
        <p15:guide id="14" orient="horz" pos="3861" userDrawn="1">
          <p15:clr>
            <a:srgbClr val="A4A3A4"/>
          </p15:clr>
        </p15:guide>
        <p15:guide id="15" pos="3772" userDrawn="1">
          <p15:clr>
            <a:srgbClr val="A4A3A4"/>
          </p15:clr>
        </p15:guide>
        <p15:guide id="16" pos="3908" userDrawn="1">
          <p15:clr>
            <a:srgbClr val="A4A3A4"/>
          </p15:clr>
        </p15:guide>
        <p15:guide id="17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588B39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6"/>
    <p:restoredTop sz="96405"/>
  </p:normalViewPr>
  <p:slideViewPr>
    <p:cSldViewPr snapToGrid="0" snapToObjects="1" showGuides="1">
      <p:cViewPr varScale="1">
        <p:scale>
          <a:sx n="64" d="100"/>
          <a:sy n="64" d="100"/>
        </p:scale>
        <p:origin x="628" y="76"/>
      </p:cViewPr>
      <p:guideLst>
        <p:guide pos="483"/>
        <p:guide pos="1504"/>
        <p:guide pos="1640"/>
        <p:guide pos="2751"/>
        <p:guide pos="2638"/>
        <p:guide pos="7197"/>
        <p:guide pos="6176"/>
        <p:guide pos="6063"/>
        <p:guide pos="5042"/>
        <p:guide orient="horz" pos="482"/>
        <p:guide orient="horz" pos="3861"/>
        <p:guide pos="3772"/>
        <p:guide pos="3908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2E85B-3E42-534D-8BD6-D25431257854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46F59-92C1-604F-87C7-64A3CBFED5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27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3DE552-2156-FC4B-CB70-50F2F547E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E7428B-B87F-62CD-2516-E88C365F4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16CFFC-37C5-4929-22DA-AAE16898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9775FF-247A-C167-82B6-F38D7C1A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A59C9A-4371-0EB8-E591-30672446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62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95BF6-AE9B-C908-1F90-B9CAFA0E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CFB671-37D0-51ED-B25D-3CA7D863B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FB06A5-3827-3C77-C1DF-6F8C0A82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884360-3701-AEBD-1B27-34C1CDE5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A0D93F-C78C-BC82-4CFB-702DBF34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0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AC0C31F-F7B7-E2BB-87F0-FB413AE4B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7C7070-6540-9087-651B-645C3AD14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E96E8D-1BD6-0869-8900-9A1FC13F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CA0E8A-4F34-23A9-2495-3457501E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93A5E7-66E5-3302-1F1B-72D5EF7D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E5CD6-D608-D447-B23D-F102C9D0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3F645B-D831-4DDC-F949-FD6589DC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45641B-78B9-0F67-B3BB-31DD9115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BE87EF-30A1-3FDA-35E6-76D3BD99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270E5-927C-E30A-5E8F-57F7BA3C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85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0690E-54B9-39CC-23F8-A88AC01C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A83731-2631-E05B-4C35-C0AEA91D8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D627B0-4BE1-3687-9718-96643D64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118903-4B2D-79A0-94EA-51DA09D8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59486A-15B5-15A0-BB48-7D6501F5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64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74ABC1-9403-6C02-AD3C-B6D501AF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D46568-E1EE-32AA-0F8E-1C780141F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A4C60C-171B-EDDB-254C-0D06A34CD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EDCFDE-C3FF-7CA8-49C0-571579F9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564F29-DC8B-3268-95BC-D421FFC7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1DB8D0-1FEB-2E88-1C4F-032DE771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9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5E38D1-5C77-08AA-AB2D-113F0093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53B009-07CC-B55F-31E5-25058ABD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58BC67-29F7-297E-6D6E-93E7F69B3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91B503D-8330-DC16-4F39-DD4C83BA4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89A9F6-E699-735C-A3F8-6A4A4C617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34A5DC5-9D61-D2CF-9148-36086233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75E2C9E-7F04-0FEF-76BA-2227D2AD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E33B668-05BA-737E-13B7-E4906443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94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9322A5-DDB6-FDA2-6F55-2191A8D7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B382D12-AABA-5DD7-91C9-E2C0B37C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77DF05-FA1D-ACE8-E1D7-CF5E5BF8C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BF8E02-6389-97D1-FAEC-1FBA688F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52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545D347-E081-F554-5C49-7A994AFD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43EAC0E-10D9-6026-4023-80A420BD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D022F-1358-1C1E-B51B-392A3FD9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23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98DFAA-4ED9-CCBA-B23D-52B54987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17EA7C-21C2-F42F-BB33-A8349383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F27E48-78B5-2D2B-7E54-E058C9030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E9669C-69C0-9A8E-31E5-5A08B18C2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42F476-6B58-E3D9-E715-167CD903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131722-8CE4-9A55-08F8-F142B6C4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45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6D7FD-201C-B94C-820E-20D5DF58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80DD024-758A-9DCB-7F67-53F454853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7655B7-4AD7-6F37-295E-3624BE0B6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257ED7-A9A5-147F-A700-74854AEA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098661-89EC-E86A-170C-9E0ED85F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E57605-1036-9281-12D8-941A8D0E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2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54A270B-EB96-9CF0-6236-E842B8ED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AD91BB-2651-D2E9-F95F-FE27A35E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26A95A-1F0F-BE1F-A998-0F5277D6B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E075-2363-CE41-9B04-C19C4D055E83}" type="datetimeFigureOut">
              <a:rPr lang="it-IT" smtClean="0"/>
              <a:t>04/04/2024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02D1C9-C4EC-023B-B50B-A45045C9F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33DAC5-3992-4F66-7AC8-A0AA46F52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70A4-CD11-E64D-97DD-C4A157D09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8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FC6BD0D9-6DBF-C70E-626A-632FE5BC134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E75A41-A8AE-F901-905F-08BDEFD73BD3}"/>
              </a:ext>
            </a:extLst>
          </p:cNvPr>
          <p:cNvSpPr txBox="1"/>
          <p:nvPr/>
        </p:nvSpPr>
        <p:spPr>
          <a:xfrm>
            <a:off x="352424" y="2419926"/>
            <a:ext cx="10789739" cy="264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40"/>
              </a:lnSpc>
            </a:pPr>
            <a:r>
              <a:rPr lang="it-IT" sz="3600" b="1" dirty="0">
                <a:solidFill>
                  <a:schemeClr val="bg1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AQ servizi di manutenzione </a:t>
            </a:r>
          </a:p>
          <a:p>
            <a:pPr>
              <a:lnSpc>
                <a:spcPts val="7040"/>
              </a:lnSpc>
            </a:pPr>
            <a:r>
              <a:rPr lang="it-IT" sz="3600" b="1" dirty="0">
                <a:solidFill>
                  <a:schemeClr val="bg1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Piccole strumentazioni di Ateneo</a:t>
            </a:r>
          </a:p>
          <a:p>
            <a:pPr>
              <a:lnSpc>
                <a:spcPts val="7040"/>
              </a:lnSpc>
            </a:pPr>
            <a:r>
              <a:rPr lang="it-IT" sz="2800" b="1" dirty="0">
                <a:solidFill>
                  <a:schemeClr val="bg1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36D9E08-03DF-6272-6651-7A21B7DE9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71" b="55996"/>
          <a:stretch/>
        </p:blipFill>
        <p:spPr>
          <a:xfrm>
            <a:off x="8701873" y="5195116"/>
            <a:ext cx="3113351" cy="130553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03B8266-5025-4EDC-B6BF-DA66E66A8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762" y="341216"/>
            <a:ext cx="4077316" cy="319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8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4DE1801-9DB2-8E26-9399-585E4F6E420B}"/>
              </a:ext>
            </a:extLst>
          </p:cNvPr>
          <p:cNvCxnSpPr>
            <a:cxnSpLocks/>
          </p:cNvCxnSpPr>
          <p:nvPr/>
        </p:nvCxnSpPr>
        <p:spPr>
          <a:xfrm>
            <a:off x="9983788" y="1016000"/>
            <a:ext cx="1547812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AC59BA-5857-2F8D-7C81-5A985E06E4D8}"/>
              </a:ext>
            </a:extLst>
          </p:cNvPr>
          <p:cNvSpPr txBox="1"/>
          <p:nvPr/>
        </p:nvSpPr>
        <p:spPr>
          <a:xfrm>
            <a:off x="337323" y="447568"/>
            <a:ext cx="11280858" cy="42235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2700" marR="5080" algn="ctr">
              <a:lnSpc>
                <a:spcPts val="2760"/>
              </a:lnSpc>
              <a:spcAft>
                <a:spcPts val="1000"/>
              </a:spcAft>
            </a:pP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Accordo quadro </a:t>
            </a:r>
            <a:r>
              <a:rPr lang="it-IT" sz="2400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con</a:t>
            </a: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 1 operatore economico per ogni categoria 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CF3AE548-A74B-55C5-74C4-1296ACFFC974}"/>
              </a:ext>
            </a:extLst>
          </p:cNvPr>
          <p:cNvCxnSpPr>
            <a:cxnSpLocks/>
          </p:cNvCxnSpPr>
          <p:nvPr/>
        </p:nvCxnSpPr>
        <p:spPr>
          <a:xfrm>
            <a:off x="424732" y="929704"/>
            <a:ext cx="11313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04ACAF8-8C65-9E2F-A9E1-F16B1A7C2E7B}"/>
              </a:ext>
            </a:extLst>
          </p:cNvPr>
          <p:cNvSpPr txBox="1"/>
          <p:nvPr/>
        </p:nvSpPr>
        <p:spPr>
          <a:xfrm>
            <a:off x="265080" y="1651382"/>
            <a:ext cx="3139857" cy="3816429"/>
          </a:xfrm>
          <a:prstGeom prst="rect">
            <a:avLst/>
          </a:prstGeom>
          <a:noFill/>
          <a:ln w="19050">
            <a:solidFill>
              <a:srgbClr val="0000FF"/>
            </a:solidFill>
          </a:ln>
          <a:effectLst/>
        </p:spPr>
        <p:txBody>
          <a:bodyPr wrap="square" rtlCol="0">
            <a:spAutoFit/>
          </a:bodyPr>
          <a:lstStyle/>
          <a:p>
            <a:pPr lvl="0" algn="just"/>
            <a:endParaRPr lang="it-IT" sz="2000" b="1" dirty="0">
              <a:solidFill>
                <a:srgbClr val="0000FF"/>
              </a:solidFill>
              <a:latin typeface="HelveticaNeueLT Std Blk" panose="020B0604020202020204"/>
            </a:endParaRPr>
          </a:p>
          <a:p>
            <a:pPr marL="342900" lvl="0" indent="-342900">
              <a:buFontTx/>
              <a:buChar char="-"/>
            </a:pPr>
            <a:r>
              <a:rPr lang="it-IT" sz="2000" b="1" dirty="0">
                <a:latin typeface="HelveticaNeueLT Std Blk" panose="020B0604020202020204"/>
                <a:ea typeface="ＭＳ Ｐゴシック" charset="-128"/>
              </a:rPr>
              <a:t>Congelatori -80 e </a:t>
            </a:r>
            <a:r>
              <a:rPr lang="it-IT" sz="2000" b="1" dirty="0" err="1">
                <a:latin typeface="HelveticaNeueLT Std Blk" panose="020B0604020202020204"/>
                <a:ea typeface="ＭＳ Ｐゴシック" charset="-128"/>
              </a:rPr>
              <a:t>Frigorigeri</a:t>
            </a:r>
            <a:endParaRPr lang="it-IT" sz="2000" b="1" dirty="0">
              <a:latin typeface="HelveticaNeueLT Std Blk" panose="020B0604020202020204"/>
              <a:ea typeface="ＭＳ Ｐゴシック" charset="-128"/>
            </a:endParaRPr>
          </a:p>
          <a:p>
            <a:pPr marL="342900" lvl="0" indent="-342900">
              <a:buFontTx/>
              <a:buChar char="-"/>
            </a:pPr>
            <a:endParaRPr lang="it-IT" sz="1000" b="1" dirty="0">
              <a:solidFill>
                <a:srgbClr val="0000FF"/>
              </a:solidFill>
              <a:latin typeface="HelveticaNeueLT Std Blk" panose="020B0604020202020204"/>
              <a:ea typeface="ＭＳ Ｐゴシック" charset="-128"/>
            </a:endParaRPr>
          </a:p>
          <a:p>
            <a:pPr indent="361950"/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CIG ZC836F4413</a:t>
            </a:r>
          </a:p>
          <a:p>
            <a:pPr lvl="0" indent="361950"/>
            <a:r>
              <a:rPr lang="it-IT" b="1" dirty="0">
                <a:solidFill>
                  <a:srgbClr val="0000FF"/>
                </a:solidFill>
                <a:latin typeface="HelveticaNeueLT Std Blk" panose="020B0604020202020204"/>
                <a:ea typeface="ＭＳ Ｐゴシック" charset="-128"/>
              </a:rPr>
              <a:t>Validità</a:t>
            </a:r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: 1/7/22 - 30/6/26</a:t>
            </a:r>
          </a:p>
          <a:p>
            <a:pPr lvl="0" indent="361950"/>
            <a:endParaRPr lang="it-IT" sz="800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marL="361950" lvl="0"/>
            <a:r>
              <a:rPr lang="it-IT" sz="1400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(estensione AQ originariamente sottoscritto per il DMED)</a:t>
            </a:r>
          </a:p>
          <a:p>
            <a:pPr marL="361950" lvl="0"/>
            <a:endParaRPr lang="it-IT" sz="1400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marL="342900" indent="-342900">
              <a:buFontTx/>
              <a:buChar char="-"/>
            </a:pPr>
            <a:r>
              <a:rPr lang="it-IT" sz="2000" b="1" dirty="0">
                <a:latin typeface="HelveticaNeueLT Std Blk" panose="020B0604020202020204"/>
                <a:ea typeface="ＭＳ Ｐゴシック" charset="-128"/>
              </a:rPr>
              <a:t>Stufe </a:t>
            </a:r>
            <a:r>
              <a:rPr lang="it-IT" sz="2000" b="1" dirty="0">
                <a:solidFill>
                  <a:srgbClr val="0000FF"/>
                </a:solidFill>
                <a:latin typeface="HelveticaNeueLT Std Blk" panose="020B0604020202020204"/>
                <a:ea typeface="ＭＳ Ｐゴシック" charset="-128"/>
              </a:rPr>
              <a:t> </a:t>
            </a:r>
          </a:p>
          <a:p>
            <a:pPr indent="361950"/>
            <a:endParaRPr lang="it-IT" sz="1000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indent="361950"/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CIG: B0D819B010</a:t>
            </a:r>
            <a:endParaRPr lang="it-IT" sz="2000" b="1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indent="361950"/>
            <a:r>
              <a:rPr lang="it-IT" b="1" dirty="0">
                <a:solidFill>
                  <a:srgbClr val="0000FF"/>
                </a:solidFill>
                <a:latin typeface="HelveticaNeueLT Std Blk" panose="020B0604020202020204"/>
                <a:ea typeface="ＭＳ Ｐゴシック" charset="-128"/>
              </a:rPr>
              <a:t>Validità</a:t>
            </a:r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: 18/3/28</a:t>
            </a:r>
          </a:p>
          <a:p>
            <a:pPr lvl="0" algn="just"/>
            <a:endParaRPr lang="it-IT" sz="20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897D243-41AC-4751-A7B9-A505C02497FB}"/>
              </a:ext>
            </a:extLst>
          </p:cNvPr>
          <p:cNvSpPr txBox="1"/>
          <p:nvPr/>
        </p:nvSpPr>
        <p:spPr>
          <a:xfrm>
            <a:off x="4274333" y="1655894"/>
            <a:ext cx="3139857" cy="2862322"/>
          </a:xfrm>
          <a:prstGeom prst="rect">
            <a:avLst/>
          </a:prstGeom>
          <a:noFill/>
          <a:ln w="19050">
            <a:solidFill>
              <a:srgbClr val="0000FF"/>
            </a:solidFill>
          </a:ln>
          <a:effectLst/>
        </p:spPr>
        <p:txBody>
          <a:bodyPr wrap="square" rtlCol="0">
            <a:spAutoFit/>
          </a:bodyPr>
          <a:lstStyle/>
          <a:p>
            <a:pPr lvl="0"/>
            <a:endParaRPr lang="it-IT" sz="2000" b="1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marL="342900" indent="-342900">
              <a:buFontTx/>
              <a:buChar char="-"/>
            </a:pPr>
            <a:r>
              <a:rPr lang="it-IT" sz="2000" b="1" dirty="0">
                <a:latin typeface="HelveticaNeueLT Std Blk" panose="020B0604020202020204"/>
                <a:ea typeface="ＭＳ Ｐゴシック" charset="-128"/>
              </a:rPr>
              <a:t>Incubatori </a:t>
            </a:r>
          </a:p>
          <a:p>
            <a:pPr marL="342900" indent="-342900">
              <a:buFontTx/>
              <a:buChar char="-"/>
            </a:pPr>
            <a:r>
              <a:rPr lang="it-IT" sz="2000" b="1" dirty="0">
                <a:latin typeface="HelveticaNeueLT Std Blk" panose="020B0604020202020204"/>
                <a:ea typeface="ＭＳ Ｐゴシック" charset="-128"/>
              </a:rPr>
              <a:t>Centrifughe </a:t>
            </a:r>
          </a:p>
          <a:p>
            <a:endParaRPr lang="it-IT" sz="1000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marL="268288"/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CIG </a:t>
            </a:r>
            <a:r>
              <a:rPr lang="it-IT" dirty="0">
                <a:latin typeface="HelveticaNeueLT Std Blk" panose="020B0604020202020204"/>
              </a:rPr>
              <a:t>B0ABE173CE</a:t>
            </a:r>
            <a:endParaRPr lang="it-IT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marL="268288"/>
            <a:r>
              <a:rPr lang="it-IT" b="1" dirty="0">
                <a:solidFill>
                  <a:srgbClr val="0000FF"/>
                </a:solidFill>
                <a:latin typeface="HelveticaNeueLT Std Blk" panose="020B0604020202020204"/>
                <a:ea typeface="ＭＳ Ｐゴシック" charset="-128"/>
              </a:rPr>
              <a:t>Validità</a:t>
            </a:r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: 7/3/24 - 6/3/28</a:t>
            </a:r>
          </a:p>
          <a:p>
            <a:pPr lvl="0" indent="361950"/>
            <a:endParaRPr lang="it-IT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lvl="0" indent="361950"/>
            <a:endParaRPr lang="it-IT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lvl="0" indent="361950"/>
            <a:endParaRPr lang="it-IT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lvl="0" algn="just"/>
            <a:endParaRPr lang="it-IT" sz="20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207CDEF-4071-4908-B51E-89FE3F490C72}"/>
              </a:ext>
            </a:extLst>
          </p:cNvPr>
          <p:cNvSpPr txBox="1"/>
          <p:nvPr/>
        </p:nvSpPr>
        <p:spPr>
          <a:xfrm>
            <a:off x="8187584" y="1642407"/>
            <a:ext cx="3139857" cy="2031325"/>
          </a:xfrm>
          <a:prstGeom prst="rect">
            <a:avLst/>
          </a:prstGeom>
          <a:noFill/>
          <a:ln w="25400">
            <a:solidFill>
              <a:srgbClr val="0000FF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lvl="0"/>
            <a:endParaRPr lang="it-IT" sz="2000" b="1" dirty="0">
              <a:solidFill>
                <a:srgbClr val="0000FF"/>
              </a:solidFill>
              <a:latin typeface="HelveticaNeueLT Std Blk" panose="020B0604020202020204"/>
            </a:endParaRPr>
          </a:p>
          <a:p>
            <a:pPr marL="342900" lvl="0" indent="-342900">
              <a:buFontTx/>
              <a:buChar char="-"/>
            </a:pPr>
            <a:r>
              <a:rPr lang="it-IT" sz="2000" b="1" dirty="0">
                <a:latin typeface="HelveticaNeueLT Std Blk" panose="020B0604020202020204"/>
                <a:ea typeface="ＭＳ Ｐゴシック" charset="-128"/>
              </a:rPr>
              <a:t>Autoclavi </a:t>
            </a:r>
          </a:p>
          <a:p>
            <a:pPr marL="342900" lvl="0" indent="-342900">
              <a:buFontTx/>
              <a:buChar char="-"/>
            </a:pPr>
            <a:r>
              <a:rPr lang="it-IT" sz="2000" b="1" dirty="0">
                <a:latin typeface="HelveticaNeueLT Std Blk" panose="020B0604020202020204"/>
                <a:ea typeface="ＭＳ Ｐゴシック" charset="-128"/>
              </a:rPr>
              <a:t>Pompe a vuoto</a:t>
            </a:r>
          </a:p>
          <a:p>
            <a:pPr lvl="0" indent="180975"/>
            <a:endParaRPr lang="it-IT" sz="1000" dirty="0">
              <a:solidFill>
                <a:srgbClr val="000000"/>
              </a:solidFill>
              <a:latin typeface="HelveticaNeueLT Std Blk" panose="020B0604020202020204"/>
              <a:ea typeface="ＭＳ Ｐゴシック" charset="-128"/>
            </a:endParaRPr>
          </a:p>
          <a:p>
            <a:pPr marL="357188" lvl="0"/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CIG B092B41589</a:t>
            </a:r>
          </a:p>
          <a:p>
            <a:pPr marL="357188" lvl="0"/>
            <a:r>
              <a:rPr lang="it-IT" b="1" dirty="0">
                <a:solidFill>
                  <a:srgbClr val="0000FF"/>
                </a:solidFill>
                <a:latin typeface="HelveticaNeueLT Std Blk" panose="020B0604020202020204"/>
                <a:ea typeface="ＭＳ Ｐゴシック" charset="-128"/>
              </a:rPr>
              <a:t>Validità</a:t>
            </a:r>
            <a:r>
              <a:rPr lang="it-IT" dirty="0">
                <a:solidFill>
                  <a:srgbClr val="000000"/>
                </a:solidFill>
                <a:latin typeface="HelveticaNeueLT Std Blk" panose="020B0604020202020204"/>
                <a:ea typeface="ＭＳ Ｐゴシック" charset="-128"/>
              </a:rPr>
              <a:t>: 4/3/24 - 3/3/28</a:t>
            </a:r>
          </a:p>
          <a:p>
            <a:pPr lvl="0" algn="just"/>
            <a:endParaRPr lang="it-IT" sz="20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D3089B2B-EDC9-4D50-906F-5F6F78B4FAD5}"/>
              </a:ext>
            </a:extLst>
          </p:cNvPr>
          <p:cNvSpPr/>
          <p:nvPr/>
        </p:nvSpPr>
        <p:spPr>
          <a:xfrm>
            <a:off x="214073" y="118271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it-IT" b="1" dirty="0">
                <a:solidFill>
                  <a:srgbClr val="0000FF"/>
                </a:solidFill>
                <a:latin typeface="HelveticaNeueLT Std Blk" panose="020B0604020202020204"/>
              </a:rPr>
              <a:t>Luca Brollo </a:t>
            </a:r>
            <a:r>
              <a:rPr lang="it-IT" b="1" dirty="0" err="1">
                <a:solidFill>
                  <a:srgbClr val="0000FF"/>
                </a:solidFill>
                <a:latin typeface="HelveticaNeueLT Std Blk" panose="020B0604020202020204"/>
              </a:rPr>
              <a:t>srl</a:t>
            </a:r>
            <a:endParaRPr lang="it-IT" b="1" dirty="0">
              <a:solidFill>
                <a:srgbClr val="0000FF"/>
              </a:solidFill>
              <a:latin typeface="HelveticaNeueLT Std Blk" panose="020B0604020202020204"/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DDAFD3D8-DFB2-4E95-987A-E4EA9163B060}"/>
              </a:ext>
            </a:extLst>
          </p:cNvPr>
          <p:cNvSpPr/>
          <p:nvPr/>
        </p:nvSpPr>
        <p:spPr>
          <a:xfrm>
            <a:off x="4198857" y="1200665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b="1" dirty="0" err="1">
                <a:solidFill>
                  <a:srgbClr val="0000FF"/>
                </a:solidFill>
                <a:latin typeface="HelveticaNeueLT Std Blk" panose="020B0604020202020204"/>
              </a:rPr>
              <a:t>Sanaco</a:t>
            </a:r>
            <a:endParaRPr lang="it-IT" b="1" dirty="0">
              <a:solidFill>
                <a:srgbClr val="0000FF"/>
              </a:solidFill>
              <a:latin typeface="HelveticaNeueLT Std Blk" panose="020B0604020202020204"/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1A5A8EDD-F930-4160-A390-41B7941F99EA}"/>
              </a:ext>
            </a:extLst>
          </p:cNvPr>
          <p:cNvSpPr/>
          <p:nvPr/>
        </p:nvSpPr>
        <p:spPr>
          <a:xfrm>
            <a:off x="8129248" y="1200665"/>
            <a:ext cx="1954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it-IT" b="1" dirty="0">
                <a:solidFill>
                  <a:srgbClr val="0000FF"/>
                </a:solidFill>
                <a:latin typeface="HelveticaNeueLT Std Blk" panose="020B0604020202020204"/>
              </a:rPr>
              <a:t>Vacuum Service</a:t>
            </a:r>
          </a:p>
        </p:txBody>
      </p:sp>
    </p:spTree>
    <p:extLst>
      <p:ext uri="{BB962C8B-B14F-4D97-AF65-F5344CB8AC3E}">
        <p14:creationId xmlns:p14="http://schemas.microsoft.com/office/powerpoint/2010/main" val="269636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4DE1801-9DB2-8E26-9399-585E4F6E420B}"/>
              </a:ext>
            </a:extLst>
          </p:cNvPr>
          <p:cNvCxnSpPr>
            <a:cxnSpLocks/>
          </p:cNvCxnSpPr>
          <p:nvPr/>
        </p:nvCxnSpPr>
        <p:spPr>
          <a:xfrm>
            <a:off x="9983788" y="1016000"/>
            <a:ext cx="1547812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AC59BA-5857-2F8D-7C81-5A985E06E4D8}"/>
              </a:ext>
            </a:extLst>
          </p:cNvPr>
          <p:cNvSpPr txBox="1"/>
          <p:nvPr/>
        </p:nvSpPr>
        <p:spPr>
          <a:xfrm>
            <a:off x="279802" y="597438"/>
            <a:ext cx="11280858" cy="42235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2700" marR="5080" algn="ctr">
              <a:lnSpc>
                <a:spcPts val="2760"/>
              </a:lnSpc>
              <a:spcAft>
                <a:spcPts val="1000"/>
              </a:spcAft>
            </a:pP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SINTESI CONDIZIONI CONTRATTUALI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CF3AE548-A74B-55C5-74C4-1296ACFFC974}"/>
              </a:ext>
            </a:extLst>
          </p:cNvPr>
          <p:cNvCxnSpPr>
            <a:cxnSpLocks/>
          </p:cNvCxnSpPr>
          <p:nvPr/>
        </p:nvCxnSpPr>
        <p:spPr>
          <a:xfrm>
            <a:off x="496957" y="1024558"/>
            <a:ext cx="107839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B5F0FB7-CE7D-40F1-A6AC-2EE6BCEE9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36283"/>
              </p:ext>
            </p:extLst>
          </p:nvPr>
        </p:nvGraphicFramePr>
        <p:xfrm>
          <a:off x="675861" y="1234765"/>
          <a:ext cx="10167732" cy="446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965">
                  <a:extLst>
                    <a:ext uri="{9D8B030D-6E8A-4147-A177-3AD203B41FA5}">
                      <a16:colId xmlns:a16="http://schemas.microsoft.com/office/drawing/2014/main" val="2174903923"/>
                    </a:ext>
                  </a:extLst>
                </a:gridCol>
                <a:gridCol w="1888435">
                  <a:extLst>
                    <a:ext uri="{9D8B030D-6E8A-4147-A177-3AD203B41FA5}">
                      <a16:colId xmlns:a16="http://schemas.microsoft.com/office/drawing/2014/main" val="3280741924"/>
                    </a:ext>
                  </a:extLst>
                </a:gridCol>
                <a:gridCol w="1461052">
                  <a:extLst>
                    <a:ext uri="{9D8B030D-6E8A-4147-A177-3AD203B41FA5}">
                      <a16:colId xmlns:a16="http://schemas.microsoft.com/office/drawing/2014/main" val="1688056306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299447211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64302374"/>
                    </a:ext>
                  </a:extLst>
                </a:gridCol>
                <a:gridCol w="1441176">
                  <a:extLst>
                    <a:ext uri="{9D8B030D-6E8A-4147-A177-3AD203B41FA5}">
                      <a16:colId xmlns:a16="http://schemas.microsoft.com/office/drawing/2014/main" val="762236755"/>
                    </a:ext>
                  </a:extLst>
                </a:gridCol>
              </a:tblGrid>
              <a:tr h="1472120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HelveticaNeueLT Std Blk" panose="020B0604020202020204"/>
                        </a:rPr>
                        <a:t>Categoria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dirty="0">
                          <a:latin typeface="HelveticaNeueLT Std Blk" panose="020B0604020202020204"/>
                        </a:rPr>
                        <a:t>Operatore economico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HelveticaNeueLT Std Blk" panose="020B0604020202020204"/>
                        </a:rPr>
                        <a:t>Diritto di chiamata (Manutenzione straordinaria)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kern="1200" dirty="0">
                          <a:solidFill>
                            <a:schemeClr val="lt1"/>
                          </a:solidFill>
                          <a:latin typeface="HelveticaNeueLT Std Blk" panose="020B0604020202020204"/>
                          <a:ea typeface="+mn-ea"/>
                          <a:cs typeface="+mn-cs"/>
                        </a:rPr>
                        <a:t>Costo orario Manodopera (Manutenzione straordinaria)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kern="1200" dirty="0">
                          <a:solidFill>
                            <a:schemeClr val="lt1"/>
                          </a:solidFill>
                          <a:latin typeface="HelveticaNeueLT Std Blk" panose="020B0604020202020204"/>
                          <a:ea typeface="+mn-ea"/>
                          <a:cs typeface="+mn-cs"/>
                        </a:rPr>
                        <a:t>Tempo  di intervento massimo garantito (ore)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kern="1200" dirty="0">
                          <a:solidFill>
                            <a:schemeClr val="lt1"/>
                          </a:solidFill>
                          <a:latin typeface="HelveticaNeueLT Std Blk" panose="020B0604020202020204"/>
                          <a:ea typeface="+mn-ea"/>
                          <a:cs typeface="+mn-cs"/>
                        </a:rPr>
                        <a:t>Fermo macchina massimo garantito nel 95% dei casi (gg)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183711"/>
                  </a:ext>
                </a:extLst>
              </a:tr>
              <a:tr h="57561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HelveticaNeueLT Std Blk" panose="020B0604020202020204"/>
                        </a:rPr>
                        <a:t>Congelatori 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latin typeface="HelveticaNeueLT Std Blk" panose="020B0604020202020204"/>
                        </a:rPr>
                        <a:t>Brollo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35 €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016999"/>
                  </a:ext>
                </a:extLst>
              </a:tr>
              <a:tr h="459251">
                <a:tc>
                  <a:txBody>
                    <a:bodyPr/>
                    <a:lstStyle/>
                    <a:p>
                      <a:r>
                        <a:rPr lang="it-IT" sz="1600" dirty="0" err="1">
                          <a:latin typeface="HelveticaNeueLT Std Blk" panose="020B0604020202020204"/>
                        </a:rPr>
                        <a:t>Frighi</a:t>
                      </a:r>
                      <a:endParaRPr lang="it-IT" sz="1600" dirty="0">
                        <a:latin typeface="HelveticaNeueLT Std Blk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latin typeface="HelveticaNeueLT Std Blk" panose="020B0604020202020204"/>
                        </a:rPr>
                        <a:t>Brollo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35 €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67282"/>
                  </a:ext>
                </a:extLst>
              </a:tr>
              <a:tr h="459251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HelveticaNeueLT Std Blk" panose="020B0604020202020204"/>
                        </a:rPr>
                        <a:t>Stufe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latin typeface="HelveticaNeueLT Std Blk" panose="020B0604020202020204"/>
                        </a:rPr>
                        <a:t>Brollo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35 €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886146"/>
                  </a:ext>
                </a:extLst>
              </a:tr>
              <a:tr h="459251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HelveticaNeueLT Std Blk" panose="020B0604020202020204"/>
                        </a:rPr>
                        <a:t>Incubatori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>
                          <a:latin typeface="HelveticaNeueLT Std Blk" panose="020B0604020202020204"/>
                        </a:rPr>
                        <a:t>Sanaco</a:t>
                      </a:r>
                      <a:endParaRPr lang="it-IT" sz="1600" dirty="0">
                        <a:latin typeface="HelveticaNeueLT Std Blk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350 €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90 €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22554"/>
                  </a:ext>
                </a:extLst>
              </a:tr>
              <a:tr h="459251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HelveticaNeueLT Std Blk" panose="020B0604020202020204"/>
                        </a:rPr>
                        <a:t>Centrifughe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>
                          <a:latin typeface="HelveticaNeueLT Std Blk" panose="020B0604020202020204"/>
                        </a:rPr>
                        <a:t>Sanaco</a:t>
                      </a:r>
                      <a:endParaRPr lang="it-IT" sz="1600" dirty="0">
                        <a:latin typeface="HelveticaNeueLT Std Blk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350 €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90 €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02358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HelveticaNeueLT Std Blk" panose="020B0604020202020204"/>
                        </a:rPr>
                        <a:t>Autoclavi/Pompe a vuoto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latin typeface="HelveticaNeueLT Std Blk" panose="020B0604020202020204"/>
                        </a:rPr>
                        <a:t>Vacuum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230 €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69 €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24/48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HelveticaNeueLT Std Blk" panose="020B0604020202020204"/>
                        </a:rPr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38928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7C57D9-1F19-453D-8F98-DEC3E28AF9FE}"/>
              </a:ext>
            </a:extLst>
          </p:cNvPr>
          <p:cNvSpPr txBox="1"/>
          <p:nvPr/>
        </p:nvSpPr>
        <p:spPr>
          <a:xfrm>
            <a:off x="279802" y="5883010"/>
            <a:ext cx="109007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0000FF"/>
                </a:solidFill>
                <a:latin typeface="HelveticaNeueLT Std Blk" panose="020B0604020202020204"/>
              </a:rPr>
              <a:t>PS: </a:t>
            </a:r>
            <a:r>
              <a:rPr lang="it-IT" sz="1400" i="1" dirty="0">
                <a:latin typeface="HelveticaNeueLT Std Blk" panose="020B0604020202020204"/>
              </a:rPr>
              <a:t>l’elenco delle apparecchiature per ogni singola tipologia è contenuto nei documenti di sintesi inviati alle ditte in sede di affidamento </a:t>
            </a:r>
          </a:p>
          <a:p>
            <a:r>
              <a:rPr lang="it-IT" sz="1400" i="1" dirty="0">
                <a:latin typeface="HelveticaNeueLT Std Blk" panose="020B0604020202020204"/>
              </a:rPr>
              <a:t>e riepilogati nel file allegato </a:t>
            </a:r>
            <a:r>
              <a:rPr lang="it-IT" sz="1400" i="1" dirty="0">
                <a:highlight>
                  <a:srgbClr val="FFFF00"/>
                </a:highlight>
                <a:latin typeface="HelveticaNeueLT Std Blk" panose="020B0604020202020204"/>
              </a:rPr>
              <a:t>Elenco strumentazioni aggiornato 2023.</a:t>
            </a:r>
          </a:p>
          <a:p>
            <a:r>
              <a:rPr lang="it-IT" sz="1400" b="1" i="1" dirty="0">
                <a:solidFill>
                  <a:srgbClr val="0000FF"/>
                </a:solidFill>
                <a:latin typeface="HelveticaNeueLT Std Blk" panose="020B0604020202020204"/>
              </a:rPr>
              <a:t>Attenzione</a:t>
            </a:r>
            <a:r>
              <a:rPr lang="it-IT" sz="1400" i="1" dirty="0">
                <a:latin typeface="HelveticaNeueLT Std Blk" panose="020B0604020202020204"/>
              </a:rPr>
              <a:t>: comunicare eventuali variazioni (dismissioni,  nuove acquisizioni) alla mail silvia.rigo@uniud.it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891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4DE1801-9DB2-8E26-9399-585E4F6E420B}"/>
              </a:ext>
            </a:extLst>
          </p:cNvPr>
          <p:cNvCxnSpPr>
            <a:cxnSpLocks/>
          </p:cNvCxnSpPr>
          <p:nvPr/>
        </p:nvCxnSpPr>
        <p:spPr>
          <a:xfrm>
            <a:off x="9983788" y="1016000"/>
            <a:ext cx="1547812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AC59BA-5857-2F8D-7C81-5A985E06E4D8}"/>
              </a:ext>
            </a:extLst>
          </p:cNvPr>
          <p:cNvSpPr txBox="1"/>
          <p:nvPr/>
        </p:nvSpPr>
        <p:spPr>
          <a:xfrm>
            <a:off x="685892" y="526006"/>
            <a:ext cx="11280858" cy="42235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2700" marR="5080">
              <a:lnSpc>
                <a:spcPts val="2760"/>
              </a:lnSpc>
              <a:spcAft>
                <a:spcPts val="1000"/>
              </a:spcAft>
            </a:pP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Modalità di effettuazione della richiesta di intervento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CF3AE548-A74B-55C5-74C4-1296ACFFC974}"/>
              </a:ext>
            </a:extLst>
          </p:cNvPr>
          <p:cNvCxnSpPr>
            <a:cxnSpLocks/>
          </p:cNvCxnSpPr>
          <p:nvPr/>
        </p:nvCxnSpPr>
        <p:spPr>
          <a:xfrm>
            <a:off x="533399" y="982256"/>
            <a:ext cx="1058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93BF0589-C80A-4729-B9C4-0FB52686E824}"/>
              </a:ext>
            </a:extLst>
          </p:cNvPr>
          <p:cNvSpPr/>
          <p:nvPr/>
        </p:nvSpPr>
        <p:spPr>
          <a:xfrm>
            <a:off x="533399" y="1443840"/>
            <a:ext cx="101250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2682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AutoNum type="alphaLcParenR"/>
            </a:pPr>
            <a:r>
              <a:rPr lang="it-IT" dirty="0">
                <a:ea typeface="ＭＳ Ｐゴシック"/>
              </a:rPr>
              <a:t>Dipartimento: Invio e-mail con la richiesta di intervento contenente le indicazioni necessarie da parte del referente interno alla ditta affidataria</a:t>
            </a:r>
          </a:p>
          <a:p>
            <a:pPr marL="538163" indent="-2682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AutoNum type="alphaLcParenR"/>
            </a:pPr>
            <a:endParaRPr lang="it-IT" dirty="0">
              <a:ea typeface="ＭＳ Ｐゴシック"/>
            </a:endParaRPr>
          </a:p>
          <a:p>
            <a:pPr marL="538163" indent="-2682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AutoNum type="alphaLcParenR"/>
            </a:pPr>
            <a:r>
              <a:rPr lang="it-IT" dirty="0">
                <a:ea typeface="ＭＳ Ｐゴシック"/>
              </a:rPr>
              <a:t>OE: Sopralluogo da parte del tecnico della ditta e riparazione del guasto, con successivo (possibilmente in giornata) invio via e-mail del report di riparazione contenente la descrizione del lavoro effettuato e </a:t>
            </a:r>
          </a:p>
          <a:p>
            <a:pPr marL="7159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tabLst>
                <a:tab pos="361950" algn="l"/>
              </a:tabLst>
            </a:pPr>
            <a:r>
              <a:rPr lang="it-IT" dirty="0">
                <a:ea typeface="ＭＳ Ｐゴシック"/>
              </a:rPr>
              <a:t>1) costo diritto di chiamata (già definito)</a:t>
            </a:r>
          </a:p>
          <a:p>
            <a:pPr marL="7159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tabLst>
                <a:tab pos="361950" algn="l"/>
              </a:tabLst>
            </a:pPr>
            <a:r>
              <a:rPr lang="it-IT" dirty="0">
                <a:ea typeface="ＭＳ Ｐゴシック"/>
              </a:rPr>
              <a:t>2) ore di intervento previste (costo orario già definito)</a:t>
            </a:r>
          </a:p>
          <a:p>
            <a:pPr marL="7159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tabLst>
                <a:tab pos="361950" algn="l"/>
              </a:tabLst>
            </a:pPr>
            <a:r>
              <a:rPr lang="it-IT" dirty="0">
                <a:ea typeface="ＭＳ Ｐゴシック"/>
              </a:rPr>
              <a:t>3) eventuali pezzi di ricambio e relativo prezzo</a:t>
            </a:r>
          </a:p>
          <a:p>
            <a:pPr marL="447675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tabLst>
                <a:tab pos="361950" algn="l"/>
              </a:tabLst>
            </a:pPr>
            <a:endParaRPr lang="it-IT" dirty="0">
              <a:ea typeface="ＭＳ Ｐゴシック"/>
            </a:endParaRPr>
          </a:p>
          <a:p>
            <a:pPr marL="612775" indent="-3429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 startAt="3"/>
            </a:pPr>
            <a:r>
              <a:rPr lang="it-IT" dirty="0">
                <a:ea typeface="ＭＳ Ｐゴシック"/>
              </a:rPr>
              <a:t>Dipartimento: Predisposizione della RDA su U-</a:t>
            </a:r>
            <a:r>
              <a:rPr lang="it-IT" dirty="0" err="1">
                <a:ea typeface="ＭＳ Ｐゴシック"/>
              </a:rPr>
              <a:t>Buy</a:t>
            </a:r>
            <a:r>
              <a:rPr lang="it-IT" dirty="0">
                <a:ea typeface="ＭＳ Ｐゴシック"/>
              </a:rPr>
              <a:t> coi prezzi a preventivo e invio ordine </a:t>
            </a:r>
          </a:p>
          <a:p>
            <a:pPr marL="612775" indent="-3429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 startAt="3"/>
            </a:pPr>
            <a:endParaRPr lang="it-IT" dirty="0">
              <a:ea typeface="ＭＳ Ｐゴシック"/>
            </a:endParaRPr>
          </a:p>
          <a:p>
            <a:pPr marL="612775" indent="-3429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 startAt="3"/>
            </a:pPr>
            <a:r>
              <a:rPr lang="it-IT" dirty="0">
                <a:ea typeface="ＭＳ Ｐゴシック"/>
              </a:rPr>
              <a:t>OE: Emissione fattura</a:t>
            </a:r>
          </a:p>
          <a:p>
            <a:pPr marL="612775" indent="-3429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 startAt="3"/>
            </a:pPr>
            <a:endParaRPr lang="it-IT" dirty="0">
              <a:ea typeface="ＭＳ Ｐゴシック"/>
            </a:endParaRPr>
          </a:p>
          <a:p>
            <a:pPr marL="612775" indent="-3429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 startAt="3"/>
            </a:pPr>
            <a:r>
              <a:rPr lang="it-IT" dirty="0">
                <a:ea typeface="ＭＳ Ｐゴシック"/>
              </a:rPr>
              <a:t>Dipartimento: DCE, chiusura e pagamento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106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4DE1801-9DB2-8E26-9399-585E4F6E420B}"/>
              </a:ext>
            </a:extLst>
          </p:cNvPr>
          <p:cNvCxnSpPr>
            <a:cxnSpLocks/>
          </p:cNvCxnSpPr>
          <p:nvPr/>
        </p:nvCxnSpPr>
        <p:spPr>
          <a:xfrm>
            <a:off x="9983788" y="1016000"/>
            <a:ext cx="1547812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B870BE7-F447-46F9-A9FE-D5C68DEAFCD3}"/>
              </a:ext>
            </a:extLst>
          </p:cNvPr>
          <p:cNvSpPr txBox="1"/>
          <p:nvPr/>
        </p:nvSpPr>
        <p:spPr>
          <a:xfrm>
            <a:off x="533398" y="3059472"/>
            <a:ext cx="11280858" cy="42235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2700" marR="5080">
              <a:lnSpc>
                <a:spcPts val="2760"/>
              </a:lnSpc>
              <a:spcAft>
                <a:spcPts val="1000"/>
              </a:spcAft>
            </a:pP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Modalità di rilascio del Report di riparazione (OE)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6621679-1E36-4575-8873-AE3A0C54B065}"/>
              </a:ext>
            </a:extLst>
          </p:cNvPr>
          <p:cNvSpPr/>
          <p:nvPr/>
        </p:nvSpPr>
        <p:spPr>
          <a:xfrm>
            <a:off x="414130" y="3891763"/>
            <a:ext cx="10125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</a:pPr>
            <a:r>
              <a:rPr lang="it-IT" dirty="0">
                <a:ea typeface="ＭＳ Ｐゴシック"/>
              </a:rPr>
              <a:t>Il Report di fine intervento/riparazione dovrà contenere:</a:t>
            </a:r>
          </a:p>
          <a:p>
            <a:pPr marL="985838" indent="-3556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/>
            </a:pPr>
            <a:r>
              <a:rPr lang="it-IT" dirty="0">
                <a:ea typeface="ＭＳ Ｐゴシック"/>
              </a:rPr>
              <a:t>Tipo di riparazione effettuata</a:t>
            </a:r>
          </a:p>
          <a:p>
            <a:pPr marL="985838" indent="-35560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lphaLcParenR"/>
            </a:pPr>
            <a:r>
              <a:rPr lang="it-IT" dirty="0">
                <a:ea typeface="ＭＳ Ｐゴシック"/>
              </a:rPr>
              <a:t>Dettaglio delle eventuali sostituzioni effettuate (da riportare nella fattura con dettaglio dei costi)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5042BB-FB0D-4B5B-8D4A-EE48E5F698F2}"/>
              </a:ext>
            </a:extLst>
          </p:cNvPr>
          <p:cNvSpPr/>
          <p:nvPr/>
        </p:nvSpPr>
        <p:spPr>
          <a:xfrm>
            <a:off x="414130" y="339480"/>
            <a:ext cx="971384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ts val="2760"/>
              </a:lnSpc>
              <a:spcAft>
                <a:spcPts val="1000"/>
              </a:spcAft>
            </a:pP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Modalità di invio del Preventivo (OE)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AFE1775-5C98-4A1C-A7DE-B37EC12EE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18" y="1052242"/>
            <a:ext cx="10126334" cy="1597290"/>
          </a:xfrm>
          <a:prstGeom prst="rect">
            <a:avLst/>
          </a:prstGeom>
        </p:spPr>
      </p:pic>
      <p:cxnSp>
        <p:nvCxnSpPr>
          <p:cNvPr id="14" name="Connettore 1 8">
            <a:extLst>
              <a:ext uri="{FF2B5EF4-FFF2-40B4-BE49-F238E27FC236}">
                <a16:creationId xmlns:a16="http://schemas.microsoft.com/office/drawing/2014/main" id="{19E0489E-AD86-42A6-95E7-E9D950683877}"/>
              </a:ext>
            </a:extLst>
          </p:cNvPr>
          <p:cNvCxnSpPr>
            <a:cxnSpLocks/>
          </p:cNvCxnSpPr>
          <p:nvPr/>
        </p:nvCxnSpPr>
        <p:spPr>
          <a:xfrm>
            <a:off x="323418" y="799107"/>
            <a:ext cx="1058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8">
            <a:extLst>
              <a:ext uri="{FF2B5EF4-FFF2-40B4-BE49-F238E27FC236}">
                <a16:creationId xmlns:a16="http://schemas.microsoft.com/office/drawing/2014/main" id="{17823D10-8212-4818-B575-B809C5C6C055}"/>
              </a:ext>
            </a:extLst>
          </p:cNvPr>
          <p:cNvCxnSpPr>
            <a:cxnSpLocks/>
          </p:cNvCxnSpPr>
          <p:nvPr/>
        </p:nvCxnSpPr>
        <p:spPr>
          <a:xfrm>
            <a:off x="414130" y="3569961"/>
            <a:ext cx="1058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21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4DE1801-9DB2-8E26-9399-585E4F6E420B}"/>
              </a:ext>
            </a:extLst>
          </p:cNvPr>
          <p:cNvCxnSpPr>
            <a:cxnSpLocks/>
          </p:cNvCxnSpPr>
          <p:nvPr/>
        </p:nvCxnSpPr>
        <p:spPr>
          <a:xfrm>
            <a:off x="9983788" y="1016000"/>
            <a:ext cx="1547812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AC59BA-5857-2F8D-7C81-5A985E06E4D8}"/>
              </a:ext>
            </a:extLst>
          </p:cNvPr>
          <p:cNvSpPr txBox="1"/>
          <p:nvPr/>
        </p:nvSpPr>
        <p:spPr>
          <a:xfrm>
            <a:off x="339759" y="247187"/>
            <a:ext cx="11280858" cy="42235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2700" marR="5080">
              <a:lnSpc>
                <a:spcPts val="2760"/>
              </a:lnSpc>
              <a:spcAft>
                <a:spcPts val="1000"/>
              </a:spcAft>
            </a:pPr>
            <a:r>
              <a:rPr lang="it-IT" sz="2400" b="1" dirty="0">
                <a:solidFill>
                  <a:srgbClr val="0000FF"/>
                </a:solidFill>
                <a:latin typeface="HelveticaNeueLT Std Blk" panose="020B0604020202020204" pitchFamily="34" charset="0"/>
                <a:cs typeface="Arial Black" panose="020B0604020202020204" pitchFamily="34" charset="0"/>
              </a:rPr>
              <a:t>Operatori economici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CF3AE548-A74B-55C5-74C4-1296ACFFC974}"/>
              </a:ext>
            </a:extLst>
          </p:cNvPr>
          <p:cNvCxnSpPr>
            <a:cxnSpLocks/>
          </p:cNvCxnSpPr>
          <p:nvPr/>
        </p:nvCxnSpPr>
        <p:spPr>
          <a:xfrm>
            <a:off x="257310" y="669538"/>
            <a:ext cx="11280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1352F9-4FE6-470B-BA5D-680559E25A17}"/>
              </a:ext>
            </a:extLst>
          </p:cNvPr>
          <p:cNvSpPr txBox="1"/>
          <p:nvPr/>
        </p:nvSpPr>
        <p:spPr>
          <a:xfrm>
            <a:off x="257310" y="1632710"/>
            <a:ext cx="3765884" cy="4462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br>
              <a:rPr lang="it-IT" dirty="0"/>
            </a:br>
            <a:r>
              <a:rPr lang="it-IT" sz="1400" dirty="0">
                <a:latin typeface="HelveticaNeueLT Std Blk" panose="020B0604020202020204"/>
              </a:rPr>
              <a:t>Via Pontebbana, 54 G - 33017 Tarcento (UD) 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C.F. e Partita I.V.A. : 02854330301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Tel: +39 0432 785055 – </a:t>
            </a:r>
            <a:r>
              <a:rPr lang="it-IT" sz="1400" dirty="0" err="1">
                <a:latin typeface="HelveticaNeueLT Std Blk" panose="020B0604020202020204"/>
              </a:rPr>
              <a:t>cel</a:t>
            </a:r>
            <a:r>
              <a:rPr lang="it-IT" sz="1400" dirty="0">
                <a:latin typeface="HelveticaNeueLT Std Blk" panose="020B0604020202020204"/>
              </a:rPr>
              <a:t>. +39 348 3546645 </a:t>
            </a:r>
          </a:p>
          <a:p>
            <a:r>
              <a:rPr lang="it-IT" sz="1400" dirty="0">
                <a:latin typeface="HelveticaNeueLT Std Blk" panose="020B0604020202020204"/>
              </a:rPr>
              <a:t>E-mail: info@lucabrollo.it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Sito: www.lucabrollo.it </a:t>
            </a:r>
          </a:p>
          <a:p>
            <a:endParaRPr lang="it-IT" sz="1400" b="1" dirty="0">
              <a:solidFill>
                <a:srgbClr val="0000FF"/>
              </a:solidFill>
              <a:latin typeface="HelveticaNeueLT Std Blk" panose="020B0604020202020204"/>
            </a:endParaRP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ORDINI/AMMINISTRAZ</a:t>
            </a:r>
            <a:r>
              <a:rPr lang="it-IT" sz="1400" b="1" dirty="0">
                <a:solidFill>
                  <a:srgbClr val="0000FF"/>
                </a:solidFill>
                <a:latin typeface="HelveticaNeueLT Std Blk" panose="020B0604020202020204"/>
              </a:rPr>
              <a:t>.: </a:t>
            </a:r>
          </a:p>
          <a:p>
            <a:r>
              <a:rPr lang="it-IT" sz="1400" dirty="0">
                <a:latin typeface="HelveticaNeueLT Std Blk" panose="020B0604020202020204"/>
              </a:rPr>
              <a:t>Referente: Cristina Giorgini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info@lucabrollo.it </a:t>
            </a:r>
          </a:p>
          <a:p>
            <a:r>
              <a:rPr lang="it-IT" sz="1400" dirty="0">
                <a:latin typeface="HelveticaNeueLT Std Blk" panose="020B0604020202020204"/>
              </a:rPr>
              <a:t>Tel. 0432 785055 interno 1</a:t>
            </a: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COMMERCIALE: </a:t>
            </a:r>
          </a:p>
          <a:p>
            <a:r>
              <a:rPr lang="it-IT" sz="1400" dirty="0">
                <a:latin typeface="HelveticaNeueLT Std Blk" panose="020B0604020202020204"/>
              </a:rPr>
              <a:t>Referente: Luca Brollo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luca@lucabrollo.it </a:t>
            </a:r>
          </a:p>
          <a:p>
            <a:r>
              <a:rPr lang="it-IT" sz="1400" dirty="0" err="1">
                <a:latin typeface="HelveticaNeueLT Std Blk" panose="020B0604020202020204"/>
              </a:rPr>
              <a:t>Cel</a:t>
            </a:r>
            <a:r>
              <a:rPr lang="it-IT" sz="1400" dirty="0">
                <a:latin typeface="HelveticaNeueLT Std Blk" panose="020B0604020202020204"/>
              </a:rPr>
              <a:t>. 348 1201743 – tel. 0432 785055 </a:t>
            </a:r>
            <a:r>
              <a:rPr lang="it-IT" sz="1400" dirty="0" err="1">
                <a:latin typeface="HelveticaNeueLT Std Blk" panose="020B0604020202020204"/>
              </a:rPr>
              <a:t>int</a:t>
            </a:r>
            <a:r>
              <a:rPr lang="it-IT" sz="1400" dirty="0">
                <a:latin typeface="HelveticaNeueLT Std Blk" panose="020B0604020202020204"/>
              </a:rPr>
              <a:t>. 3</a:t>
            </a: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TECNICO: </a:t>
            </a:r>
          </a:p>
          <a:p>
            <a:r>
              <a:rPr lang="it-IT" sz="1400" dirty="0">
                <a:latin typeface="HelveticaNeueLT Std Blk" panose="020B0604020202020204"/>
              </a:rPr>
              <a:t>Referente: Luca Brollo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luca@lucabrollo.it - </a:t>
            </a:r>
            <a:r>
              <a:rPr lang="it-IT" sz="1400" dirty="0" err="1">
                <a:latin typeface="HelveticaNeueLT Std Blk" panose="020B0604020202020204"/>
              </a:rPr>
              <a:t>cel</a:t>
            </a:r>
            <a:r>
              <a:rPr lang="it-IT" sz="1400" dirty="0">
                <a:latin typeface="HelveticaNeueLT Std Blk" panose="020B0604020202020204"/>
              </a:rPr>
              <a:t>. 348 1201743 – tel. 0432 785055 </a:t>
            </a:r>
            <a:r>
              <a:rPr lang="it-IT" sz="1400" dirty="0" err="1">
                <a:latin typeface="HelveticaNeueLT Std Blk" panose="020B0604020202020204"/>
              </a:rPr>
              <a:t>int</a:t>
            </a:r>
            <a:r>
              <a:rPr lang="it-IT" sz="1400" dirty="0">
                <a:latin typeface="HelveticaNeueLT Std Blk" panose="020B0604020202020204"/>
              </a:rPr>
              <a:t>. 3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C7D2416-8858-45B2-94F4-9B98951BC412}"/>
              </a:ext>
            </a:extLst>
          </p:cNvPr>
          <p:cNvSpPr txBox="1"/>
          <p:nvPr/>
        </p:nvSpPr>
        <p:spPr>
          <a:xfrm>
            <a:off x="4132910" y="1620643"/>
            <a:ext cx="3773908" cy="4462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br>
              <a:rPr lang="it-IT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Via Alessandro Volta, 12/A – 37026 PESCANTINA (VR) 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C.F. e Partita I.V.A. : 02566840233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de-DE" sz="1400" dirty="0">
                <a:latin typeface="HelveticaNeueLT Std Blk" panose="020B0604020202020204"/>
              </a:rPr>
              <a:t>Tel: +39 045 7157366</a:t>
            </a:r>
          </a:p>
          <a:p>
            <a:r>
              <a:rPr lang="it-IT" sz="1400" dirty="0">
                <a:latin typeface="HelveticaNeueLT Std Blk" panose="020B0604020202020204"/>
              </a:rPr>
              <a:t>E-mail: info@sanaco.it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Sito: www.sanaco.it </a:t>
            </a:r>
          </a:p>
          <a:p>
            <a:endParaRPr lang="it-IT" sz="1400" b="1" dirty="0">
              <a:solidFill>
                <a:srgbClr val="0000FF"/>
              </a:solidFill>
              <a:latin typeface="HelveticaNeueLT Std Blk" panose="020B0604020202020204"/>
            </a:endParaRP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ORDINI/AMMINISTRAZ.: </a:t>
            </a:r>
          </a:p>
          <a:p>
            <a:r>
              <a:rPr lang="it-IT" sz="1400" dirty="0">
                <a:latin typeface="HelveticaNeueLT Std Blk" panose="020B0604020202020204"/>
              </a:rPr>
              <a:t>Referente: </a:t>
            </a:r>
            <a:r>
              <a:rPr lang="it-IT" sz="1400" dirty="0" err="1">
                <a:latin typeface="HelveticaNeueLT Std Blk" panose="020B0604020202020204"/>
              </a:rPr>
              <a:t>CristinaTosi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amministrazione@sanaco.it </a:t>
            </a:r>
          </a:p>
          <a:p>
            <a:r>
              <a:rPr lang="it-IT" sz="1400" dirty="0">
                <a:latin typeface="HelveticaNeueLT Std Blk" panose="020B0604020202020204"/>
              </a:rPr>
              <a:t>Tel. 045 7157366 </a:t>
            </a: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COMMERCIALE: </a:t>
            </a:r>
          </a:p>
          <a:p>
            <a:r>
              <a:rPr lang="it-IT" sz="1400" dirty="0">
                <a:latin typeface="HelveticaNeueLT Std Blk" panose="020B0604020202020204"/>
              </a:rPr>
              <a:t>Referente: Cristina Tosi – Ilaria Fortunato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cristina.tosi@sanaco.it </a:t>
            </a:r>
          </a:p>
          <a:p>
            <a:r>
              <a:rPr lang="it-IT" sz="1400" dirty="0">
                <a:latin typeface="HelveticaNeueLT Std Blk" panose="020B0604020202020204"/>
              </a:rPr>
              <a:t>Tel. 045 7157366 </a:t>
            </a: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TECNICO: </a:t>
            </a:r>
          </a:p>
          <a:p>
            <a:r>
              <a:rPr lang="it-IT" sz="1400" dirty="0">
                <a:latin typeface="HelveticaNeueLT Std Blk" panose="020B0604020202020204"/>
              </a:rPr>
              <a:t>Referente: Osvaldo </a:t>
            </a:r>
            <a:r>
              <a:rPr lang="it-IT" sz="1400" dirty="0" err="1">
                <a:latin typeface="HelveticaNeueLT Std Blk" panose="020B0604020202020204"/>
              </a:rPr>
              <a:t>Ruffoli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assistenza@sanaco.it </a:t>
            </a:r>
          </a:p>
          <a:p>
            <a:r>
              <a:rPr lang="it-IT" sz="1400" dirty="0">
                <a:latin typeface="HelveticaNeueLT Std Blk" panose="020B0604020202020204"/>
              </a:rPr>
              <a:t>Cell. 335 6060437 – tel. 045 7157366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4FFDE9A-A574-4730-B8DF-DA4621A40300}"/>
              </a:ext>
            </a:extLst>
          </p:cNvPr>
          <p:cNvSpPr txBox="1"/>
          <p:nvPr/>
        </p:nvSpPr>
        <p:spPr>
          <a:xfrm>
            <a:off x="8016534" y="1632710"/>
            <a:ext cx="3848116" cy="4462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br>
              <a:rPr lang="it-IT" dirty="0">
                <a:latin typeface="HelveticaNeueLT Std Blk" panose="020B0604020202020204"/>
              </a:rPr>
            </a:br>
            <a:r>
              <a:rPr lang="it-IT" sz="1400" dirty="0" err="1">
                <a:latin typeface="HelveticaNeueLT Std Blk" panose="020B0604020202020204"/>
              </a:rPr>
              <a:t>Loc</a:t>
            </a:r>
            <a:r>
              <a:rPr lang="it-IT" sz="1400" dirty="0">
                <a:latin typeface="HelveticaNeueLT Std Blk" panose="020B0604020202020204"/>
              </a:rPr>
              <a:t>. SILLE n. 31 – 38045 CIVEZZANO (TN) 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C.F. e Partita I.V.A. : 01528830225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Tel: +39 0461 857147 </a:t>
            </a:r>
          </a:p>
          <a:p>
            <a:r>
              <a:rPr lang="it-IT" sz="1400" dirty="0">
                <a:latin typeface="HelveticaNeueLT Std Blk" panose="020B0604020202020204"/>
              </a:rPr>
              <a:t>E-mail: info@vacuumservicesrl.it</a:t>
            </a:r>
          </a:p>
          <a:p>
            <a:r>
              <a:rPr lang="it-IT" sz="1400" dirty="0">
                <a:latin typeface="HelveticaNeueLT Std Blk" panose="020B0604020202020204"/>
              </a:rPr>
              <a:t>Sito: www.vacuumservicesrl.it </a:t>
            </a:r>
          </a:p>
          <a:p>
            <a:br>
              <a:rPr lang="it-IT" sz="1400" dirty="0">
                <a:latin typeface="HelveticaNeueLT Std Blk" panose="020B0604020202020204"/>
              </a:rPr>
            </a:br>
            <a:endParaRPr lang="it-IT" sz="1400" dirty="0">
              <a:latin typeface="HelveticaNeueLT Std Blk" panose="020B0604020202020204"/>
            </a:endParaRP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ORDINI/AMMINISTRAZ.: </a:t>
            </a:r>
          </a:p>
          <a:p>
            <a:r>
              <a:rPr lang="it-IT" sz="1400" dirty="0" err="1">
                <a:latin typeface="HelveticaNeueLT Std Blk" panose="020B0604020202020204"/>
              </a:rPr>
              <a:t>Ref</a:t>
            </a:r>
            <a:r>
              <a:rPr lang="it-IT" sz="1400" dirty="0">
                <a:latin typeface="HelveticaNeueLT Std Blk" panose="020B0604020202020204"/>
              </a:rPr>
              <a:t>.: Renato e Nadia Dalla Piccola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info@vacuumservicesrl.it </a:t>
            </a:r>
          </a:p>
          <a:p>
            <a:r>
              <a:rPr lang="it-IT" sz="1400" dirty="0">
                <a:latin typeface="HelveticaNeueLT Std Blk" panose="020B0604020202020204"/>
              </a:rPr>
              <a:t>Tel. 0461 857147</a:t>
            </a: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COMMERCIALE: </a:t>
            </a:r>
          </a:p>
          <a:p>
            <a:r>
              <a:rPr lang="it-IT" sz="1400" dirty="0">
                <a:latin typeface="HelveticaNeueLT Std Blk" panose="020B0604020202020204"/>
              </a:rPr>
              <a:t>Referente: Giuseppe Suardi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suardi@vacuumservicesrl.it </a:t>
            </a:r>
          </a:p>
          <a:p>
            <a:r>
              <a:rPr lang="it-IT" sz="1400" dirty="0">
                <a:latin typeface="HelveticaNeueLT Std Blk" panose="020B0604020202020204"/>
              </a:rPr>
              <a:t>Cell. 389 6836217</a:t>
            </a:r>
          </a:p>
          <a:p>
            <a:r>
              <a:rPr lang="it-IT" sz="1400" dirty="0">
                <a:solidFill>
                  <a:srgbClr val="0000FF"/>
                </a:solidFill>
                <a:latin typeface="HelveticaNeueLT Std Blk" panose="020B0604020202020204"/>
              </a:rPr>
              <a:t>TECNICO: </a:t>
            </a:r>
          </a:p>
          <a:p>
            <a:r>
              <a:rPr lang="it-IT" sz="1400" dirty="0">
                <a:latin typeface="HelveticaNeueLT Std Blk" panose="020B0604020202020204"/>
              </a:rPr>
              <a:t>Referente: Daniele Dalla Piccola</a:t>
            </a:r>
            <a:br>
              <a:rPr lang="it-IT" sz="1400" dirty="0">
                <a:latin typeface="HelveticaNeueLT Std Blk" panose="020B0604020202020204"/>
              </a:rPr>
            </a:br>
            <a:r>
              <a:rPr lang="it-IT" sz="1400" dirty="0">
                <a:latin typeface="HelveticaNeueLT Std Blk" panose="020B0604020202020204"/>
              </a:rPr>
              <a:t>E-mail: info@vacuumservicesrl.it </a:t>
            </a:r>
          </a:p>
          <a:p>
            <a:r>
              <a:rPr lang="it-IT" sz="1400" dirty="0">
                <a:latin typeface="HelveticaNeueLT Std Blk" panose="020B0604020202020204"/>
              </a:rPr>
              <a:t>Tel. 0461 857147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6D4DBDE-F37D-435B-86EB-6E9BFF52C0C9}"/>
              </a:ext>
            </a:extLst>
          </p:cNvPr>
          <p:cNvSpPr/>
          <p:nvPr/>
        </p:nvSpPr>
        <p:spPr>
          <a:xfrm>
            <a:off x="257310" y="1261301"/>
            <a:ext cx="197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0000FF"/>
                </a:solidFill>
                <a:latin typeface="HelveticaNeueLT Std Blk" panose="020B0604020202020204"/>
              </a:rPr>
              <a:t>Luca Brollo </a:t>
            </a:r>
            <a:r>
              <a:rPr lang="it-IT" sz="2000" b="1" dirty="0" err="1">
                <a:solidFill>
                  <a:srgbClr val="0000FF"/>
                </a:solidFill>
                <a:latin typeface="HelveticaNeueLT Std Blk" panose="020B0604020202020204"/>
              </a:rPr>
              <a:t>srl</a:t>
            </a:r>
            <a:endParaRPr lang="it-IT" sz="2000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71506DD-EF64-4254-9E35-CC933F4E0C44}"/>
              </a:ext>
            </a:extLst>
          </p:cNvPr>
          <p:cNvSpPr/>
          <p:nvPr/>
        </p:nvSpPr>
        <p:spPr>
          <a:xfrm>
            <a:off x="4132910" y="1249234"/>
            <a:ext cx="1481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err="1">
                <a:solidFill>
                  <a:srgbClr val="0000FF"/>
                </a:solidFill>
                <a:latin typeface="HelveticaNeueLT Std Blk" panose="020B0604020202020204"/>
              </a:rPr>
              <a:t>Sanaco</a:t>
            </a:r>
            <a:r>
              <a:rPr lang="it-IT" sz="2000" b="1" dirty="0">
                <a:solidFill>
                  <a:srgbClr val="0000FF"/>
                </a:solidFill>
                <a:latin typeface="HelveticaNeueLT Std Blk" panose="020B0604020202020204"/>
              </a:rPr>
              <a:t> </a:t>
            </a:r>
            <a:r>
              <a:rPr lang="it-IT" sz="2000" b="1" dirty="0" err="1">
                <a:solidFill>
                  <a:srgbClr val="0000FF"/>
                </a:solidFill>
                <a:latin typeface="HelveticaNeueLT Std Blk" panose="020B0604020202020204"/>
              </a:rPr>
              <a:t>srl</a:t>
            </a:r>
            <a:endParaRPr lang="it-IT" sz="2000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98AF040-155A-429E-A6F4-D47A4ED61D8B}"/>
              </a:ext>
            </a:extLst>
          </p:cNvPr>
          <p:cNvSpPr/>
          <p:nvPr/>
        </p:nvSpPr>
        <p:spPr>
          <a:xfrm>
            <a:off x="8016534" y="1249234"/>
            <a:ext cx="2520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err="1">
                <a:solidFill>
                  <a:srgbClr val="0000FF"/>
                </a:solidFill>
                <a:latin typeface="HelveticaNeueLT Std Blk" panose="020B0604020202020204"/>
              </a:rPr>
              <a:t>Vaacum</a:t>
            </a:r>
            <a:r>
              <a:rPr lang="it-IT" sz="2000" b="1" dirty="0">
                <a:solidFill>
                  <a:srgbClr val="0000FF"/>
                </a:solidFill>
                <a:latin typeface="HelveticaNeueLT Std Blk" panose="020B0604020202020204"/>
              </a:rPr>
              <a:t> Service </a:t>
            </a:r>
            <a:r>
              <a:rPr lang="it-IT" sz="2000" b="1" dirty="0" err="1">
                <a:solidFill>
                  <a:srgbClr val="0000FF"/>
                </a:solidFill>
                <a:latin typeface="HelveticaNeueLT Std Blk" panose="020B0604020202020204"/>
              </a:rPr>
              <a:t>srl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7954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7179</TotalTime>
  <Words>752</Words>
  <Application>Microsoft Office PowerPoint</Application>
  <PresentationFormat>Widescreen</PresentationFormat>
  <Paragraphs>137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Arial Black</vt:lpstr>
      <vt:lpstr>Calibri</vt:lpstr>
      <vt:lpstr>Calibri Light</vt:lpstr>
      <vt:lpstr>HelveticaNeueLT Std Blk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 Anna</dc:creator>
  <cp:lastModifiedBy>Silvia Rigo</cp:lastModifiedBy>
  <cp:revision>148</cp:revision>
  <dcterms:created xsi:type="dcterms:W3CDTF">2022-05-23T10:02:35Z</dcterms:created>
  <dcterms:modified xsi:type="dcterms:W3CDTF">2024-04-04T08:31:07Z</dcterms:modified>
</cp:coreProperties>
</file>